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8" r:id="rId2"/>
    <p:sldId id="265" r:id="rId3"/>
    <p:sldId id="266" r:id="rId4"/>
    <p:sldId id="263" r:id="rId5"/>
    <p:sldId id="270" r:id="rId6"/>
    <p:sldId id="288" r:id="rId7"/>
    <p:sldId id="293" r:id="rId8"/>
    <p:sldId id="290" r:id="rId9"/>
    <p:sldId id="291" r:id="rId10"/>
    <p:sldId id="292" r:id="rId11"/>
    <p:sldId id="277" r:id="rId12"/>
    <p:sldId id="271" r:id="rId13"/>
    <p:sldId id="294" r:id="rId14"/>
    <p:sldId id="295" r:id="rId15"/>
    <p:sldId id="296" r:id="rId16"/>
    <p:sldId id="298" r:id="rId17"/>
    <p:sldId id="299" r:id="rId18"/>
    <p:sldId id="300" r:id="rId19"/>
    <p:sldId id="302" r:id="rId20"/>
    <p:sldId id="303" r:id="rId21"/>
    <p:sldId id="274" r:id="rId22"/>
    <p:sldId id="279" r:id="rId23"/>
    <p:sldId id="311" r:id="rId24"/>
    <p:sldId id="269" r:id="rId25"/>
  </p:sldIdLst>
  <p:sldSz cx="12192000" cy="6858000"/>
  <p:notesSz cx="6858000" cy="9144000"/>
  <p:embeddedFontLst>
    <p:embeddedFont>
      <p:font typeface="仓耳渔阳体 W03" panose="02010600030101010101" charset="-122"/>
      <p:regular r:id="rId28"/>
    </p:embeddedFont>
    <p:embeddedFont>
      <p:font typeface="隶书" panose="02010509060101010101" pitchFamily="49" charset="-122"/>
      <p:regular r:id="rId29"/>
    </p:embeddedFont>
    <p:embeddedFont>
      <p:font typeface="微软雅黑" panose="020B0503020204020204" pitchFamily="34" charset="-122"/>
      <p:regular r:id="rId30"/>
      <p:bold r:id="rId31"/>
    </p:embeddedFont>
    <p:embeddedFont>
      <p:font typeface="Franklin Gothic Book" panose="020B0503020102020204" pitchFamily="34" charset="0"/>
      <p:regular r:id="rId32"/>
      <p:italic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AC6"/>
    <a:srgbClr val="C2DEB5"/>
    <a:srgbClr val="F4B3A1"/>
    <a:srgbClr val="F7D979"/>
    <a:srgbClr val="B493C2"/>
    <a:srgbClr val="9ED1E6"/>
    <a:srgbClr val="98D3E5"/>
    <a:srgbClr val="C6E3D1"/>
    <a:srgbClr val="CDE5B2"/>
    <a:srgbClr val="F6B3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66" autoAdjust="0"/>
    <p:restoredTop sz="94660"/>
  </p:normalViewPr>
  <p:slideViewPr>
    <p:cSldViewPr snapToGrid="0">
      <p:cViewPr>
        <p:scale>
          <a:sx n="68" d="100"/>
          <a:sy n="68" d="100"/>
        </p:scale>
        <p:origin x="1109" y="4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仓耳渔阳体 W03" panose="02020400000000000000" charset="-122"/>
              <a:ea typeface="仓耳渔阳体 W03" panose="020204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仓耳渔阳体 W03" panose="02020400000000000000" charset="-122"/>
              </a:rPr>
              <a:t>2021/7/21</a:t>
            </a:fld>
            <a:endParaRPr lang="zh-CN" altLang="en-US">
              <a:latin typeface="仓耳渔阳体 W03" panose="020204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仓耳渔阳体 W03" panose="02020400000000000000" charset="-122"/>
              <a:ea typeface="仓耳渔阳体 W03" panose="020204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仓耳渔阳体 W03" panose="02020400000000000000" charset="-122"/>
              </a:rPr>
              <a:t>‹#›</a:t>
            </a:fld>
            <a:endParaRPr lang="zh-CN" altLang="en-US">
              <a:latin typeface="仓耳渔阳体 W03" panose="0202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仓耳渔阳体 W03" panose="02020400000000000000" charset="-122"/>
                <a:ea typeface="仓耳渔阳体 W03" panose="0202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仓耳渔阳体 W03" panose="02020400000000000000" charset="-122"/>
                <a:ea typeface="仓耳渔阳体 W03" panose="02020400000000000000" charset="-122"/>
              </a:defRPr>
            </a:lvl1pPr>
          </a:lstStyle>
          <a:p>
            <a:fld id="{CC0BBD2F-7E4B-4895-85DC-B56FC34DC82B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仓耳渔阳体 W03" panose="02020400000000000000" charset="-122"/>
                <a:ea typeface="仓耳渔阳体 W03" panose="0202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仓耳渔阳体 W03" panose="02020400000000000000" charset="-122"/>
                <a:ea typeface="仓耳渔阳体 W03" panose="02020400000000000000" charset="-122"/>
              </a:defRPr>
            </a:lvl1pPr>
          </a:lstStyle>
          <a:p>
            <a:fld id="{65B9FC8E-39D1-40B2-8DA1-6322C1FD76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仓耳渔阳体 W03" panose="02020400000000000000" charset="-122"/>
        <a:ea typeface="仓耳渔阳体 W03" panose="020204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仓耳渔阳体 W03" panose="02020400000000000000" charset="-122"/>
        <a:ea typeface="仓耳渔阳体 W03" panose="020204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仓耳渔阳体 W03" panose="02020400000000000000" charset="-122"/>
        <a:ea typeface="仓耳渔阳体 W03" panose="020204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仓耳渔阳体 W03" panose="02020400000000000000" charset="-122"/>
        <a:ea typeface="仓耳渔阳体 W03" panose="020204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仓耳渔阳体 W03" panose="02020400000000000000" charset="-122"/>
        <a:ea typeface="仓耳渔阳体 W03" panose="020204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911225" y="818356"/>
            <a:ext cx="10369550" cy="52212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371475" y="368300"/>
            <a:ext cx="11449050" cy="61214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.zhubajie.la/arkfang/devOps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209800" y="2678459"/>
            <a:ext cx="7772400" cy="2016919"/>
            <a:chOff x="2209800" y="2678459"/>
            <a:chExt cx="7772400" cy="2016919"/>
          </a:xfrm>
        </p:grpSpPr>
        <p:sp>
          <p:nvSpPr>
            <p:cNvPr id="5" name="文本框 4"/>
            <p:cNvSpPr txBox="1"/>
            <p:nvPr/>
          </p:nvSpPr>
          <p:spPr>
            <a:xfrm>
              <a:off x="2209800" y="2678459"/>
              <a:ext cx="7772400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GIT</a:t>
              </a: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5249227" y="4354859"/>
              <a:ext cx="1675448" cy="340519"/>
              <a:chOff x="5249227" y="4340453"/>
              <a:chExt cx="1675448" cy="340519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5292089" y="4340453"/>
                <a:ext cx="1589724" cy="34051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4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5249227" y="4356824"/>
                <a:ext cx="1675448" cy="3067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</a:rPr>
                  <a:t>讲解人：方舟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680460" y="1449705"/>
            <a:ext cx="4831080" cy="3317240"/>
            <a:chOff x="5644" y="2724"/>
            <a:chExt cx="7608" cy="5224"/>
          </a:xfrm>
        </p:grpSpPr>
        <p:sp>
          <p:nvSpPr>
            <p:cNvPr id="2" name="文本框 1"/>
            <p:cNvSpPr txBox="1"/>
            <p:nvPr/>
          </p:nvSpPr>
          <p:spPr>
            <a:xfrm>
              <a:off x="5644" y="2724"/>
              <a:ext cx="4000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git status 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644" y="3885"/>
              <a:ext cx="4000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git </a:t>
              </a:r>
              <a:r>
                <a:rPr lang="en-US" altLang="zh-CN" b="1" dirty="0">
                  <a:latin typeface="+mj-ea"/>
                  <a:ea typeface="+mj-ea"/>
                </a:rPr>
                <a:t>add</a:t>
              </a:r>
              <a:r>
                <a:rPr lang="zh-CN" altLang="en-US" b="1" dirty="0">
                  <a:latin typeface="+mj-ea"/>
                  <a:ea typeface="+mj-ea"/>
                </a:rPr>
                <a:t> 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644" y="5046"/>
              <a:ext cx="4000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git </a:t>
              </a:r>
              <a:r>
                <a:rPr lang="en-US" altLang="zh-CN" b="1" dirty="0">
                  <a:latin typeface="+mj-ea"/>
                  <a:ea typeface="+mj-ea"/>
                </a:rPr>
                <a:t>commit</a:t>
              </a:r>
              <a:r>
                <a:rPr lang="zh-CN" altLang="en-US" b="1" dirty="0">
                  <a:latin typeface="+mj-ea"/>
                  <a:ea typeface="+mj-ea"/>
                </a:rPr>
                <a:t> 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644" y="6207"/>
              <a:ext cx="4000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git </a:t>
              </a:r>
              <a:r>
                <a:rPr lang="en-US" altLang="zh-CN" b="1" dirty="0">
                  <a:latin typeface="+mj-ea"/>
                  <a:ea typeface="+mj-ea"/>
                </a:rPr>
                <a:t>rm</a:t>
              </a:r>
              <a:r>
                <a:rPr lang="zh-CN" altLang="en-US" b="1" dirty="0">
                  <a:latin typeface="+mj-ea"/>
                  <a:ea typeface="+mj-ea"/>
                </a:rPr>
                <a:t> 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644" y="7368"/>
              <a:ext cx="4000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git </a:t>
              </a:r>
              <a:r>
                <a:rPr lang="en-US" altLang="zh-CN" b="1" dirty="0">
                  <a:latin typeface="+mj-ea"/>
                  <a:ea typeface="+mj-ea"/>
                </a:rPr>
                <a:t>revert</a:t>
              </a:r>
              <a:r>
                <a:rPr lang="zh-CN" altLang="en-US" b="1" dirty="0">
                  <a:latin typeface="+mj-ea"/>
                  <a:ea typeface="+mj-ea"/>
                </a:rPr>
                <a:t> 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170" y="2773"/>
              <a:ext cx="4083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1600" dirty="0">
                  <a:latin typeface="微软雅黑" charset="0"/>
                  <a:ea typeface="微软雅黑" charset="0"/>
                </a:rPr>
                <a:t>检查当前文件状态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9170" y="3934"/>
              <a:ext cx="4083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1600" dirty="0">
                  <a:latin typeface="微软雅黑" charset="0"/>
                  <a:ea typeface="微软雅黑" charset="0"/>
                </a:rPr>
                <a:t>跟踪新文件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170" y="6231"/>
              <a:ext cx="4083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1600" dirty="0">
                  <a:latin typeface="微软雅黑" charset="0"/>
                  <a:ea typeface="微软雅黑" charset="0"/>
                </a:rPr>
                <a:t>移除文件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9170" y="5095"/>
              <a:ext cx="4083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1600" dirty="0">
                  <a:latin typeface="微软雅黑" charset="0"/>
                  <a:ea typeface="微软雅黑" charset="0"/>
                </a:rPr>
                <a:t>提交更新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170" y="7417"/>
              <a:ext cx="4083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1600" dirty="0">
                  <a:latin typeface="微软雅黑" charset="0"/>
                  <a:ea typeface="微软雅黑" charset="0"/>
                </a:rPr>
                <a:t>撤销提交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680460" y="504888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b="1" dirty="0">
                <a:latin typeface="+mj-ea"/>
                <a:ea typeface="+mj-ea"/>
              </a:rPr>
              <a:t>git </a:t>
            </a:r>
            <a:r>
              <a:rPr lang="en-US" b="1" dirty="0">
                <a:latin typeface="+mj-ea"/>
                <a:ea typeface="+mj-ea"/>
              </a:rPr>
              <a:t>log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919470" y="5080000"/>
            <a:ext cx="25927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 dirty="0">
                <a:latin typeface="微软雅黑" charset="0"/>
                <a:ea typeface="微软雅黑" charset="0"/>
              </a:rPr>
              <a:t>查看提交的历史记录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210050" y="2662193"/>
            <a:ext cx="3771900" cy="1533614"/>
            <a:chOff x="4210050" y="2678459"/>
            <a:chExt cx="3771900" cy="1533614"/>
          </a:xfrm>
        </p:grpSpPr>
        <p:sp>
          <p:nvSpPr>
            <p:cNvPr id="3" name="文本框 2"/>
            <p:cNvSpPr txBox="1"/>
            <p:nvPr/>
          </p:nvSpPr>
          <p:spPr>
            <a:xfrm>
              <a:off x="4210050" y="2678459"/>
              <a:ext cx="377190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GIT </a:t>
              </a:r>
              <a:r>
                <a:rPr lang="zh-CN" alt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分支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411027" y="3288743"/>
              <a:ext cx="335184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仓耳渔阳体 W03" panose="02020400000000000000" charset="-122"/>
                </a:rPr>
                <a:t>Git Branches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仓耳渔阳体 W03" panose="0202040000000000000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5527675" y="3935074"/>
              <a:ext cx="1136650" cy="276999"/>
              <a:chOff x="5518626" y="4396710"/>
              <a:chExt cx="1136650" cy="276999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5518626" y="4396711"/>
                <a:ext cx="1136650" cy="276998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5541327" y="4396710"/>
                <a:ext cx="1091248" cy="2755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+mj-ea"/>
                    <a:ea typeface="+mj-ea"/>
                  </a:rPr>
                  <a:t>第三章节</a:t>
                </a:r>
                <a:endParaRPr lang="en-US" altLang="zh-CN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topic-branches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445" y="748030"/>
            <a:ext cx="6563360" cy="520128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31480" y="2713355"/>
            <a:ext cx="3464560" cy="11245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latin typeface="微软雅黑" charset="0"/>
                <a:ea typeface="微软雅黑" charset="0"/>
              </a:rPr>
              <a:t>几乎每一种版本控制系统都以某种形式支持分支。使用分支意味着你可以从开发主线上分离开来，然后在不影响主线的同时继续工作。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93760" y="234505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latin typeface="+mj-ea"/>
                <a:ea typeface="+mj-ea"/>
              </a:rPr>
              <a:t>何谓分支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145145" y="270700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遇到冲突时的分支合并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745095" y="3261994"/>
            <a:ext cx="351917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 dirty="0">
                <a:latin typeface="微软雅黑" charset="0"/>
                <a:ea typeface="微软雅黑" charset="0"/>
                <a:cs typeface="微软雅黑" charset="0"/>
              </a:rPr>
              <a:t>有时候合并操作并不会如此顺利。如果在不同的分支中都修改了同一个文件的同一部分，Git 就无法干净地把两者合到一起</a:t>
            </a:r>
          </a:p>
        </p:txBody>
      </p:sp>
      <p:pic>
        <p:nvPicPr>
          <p:cNvPr id="13" name="图片 12" descr="企业微信截图_ef791513-ba50-4d87-9001-30b6f4f878a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735" y="1579880"/>
            <a:ext cx="6069965" cy="410146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225675" y="1579880"/>
            <a:ext cx="1757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  <a:latin typeface="微软雅黑" charset="0"/>
                <a:ea typeface="微软雅黑" charset="0"/>
              </a:rPr>
              <a:t>当前分支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432685" y="2338705"/>
            <a:ext cx="1757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微软雅黑" charset="0"/>
                <a:ea typeface="微软雅黑" charset="0"/>
              </a:rPr>
              <a:t>待合并进分支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basic-rebase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010" y="1664970"/>
            <a:ext cx="6697980" cy="32067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826000" y="487172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latin typeface="+mj-ea"/>
                <a:ea typeface="+mj-ea"/>
              </a:rPr>
              <a:t>分支的衍合</a:t>
            </a:r>
            <a:r>
              <a:rPr lang="en-US" altLang="zh-CN">
                <a:latin typeface="+mj-ea"/>
                <a:ea typeface="+mj-ea"/>
              </a:rPr>
              <a:t>(</a:t>
            </a:r>
            <a:r>
              <a:rPr lang="zh-CN" altLang="en-US">
                <a:latin typeface="+mj-ea"/>
                <a:ea typeface="+mj-ea"/>
              </a:rPr>
              <a:t>变基</a:t>
            </a:r>
            <a:r>
              <a:rPr lang="en-US" altLang="zh-CN">
                <a:latin typeface="+mj-ea"/>
                <a:ea typeface="+mj-ea"/>
              </a:rPr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826000" y="487172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分支的衍合</a:t>
            </a:r>
            <a:r>
              <a:rPr lang="en-US" altLang="zh-CN" dirty="0">
                <a:latin typeface="+mj-ea"/>
                <a:ea typeface="+mj-ea"/>
              </a:rPr>
              <a:t>(</a:t>
            </a:r>
            <a:r>
              <a:rPr lang="zh-CN" altLang="en-US" dirty="0">
                <a:latin typeface="+mj-ea"/>
                <a:ea typeface="+mj-ea"/>
              </a:rPr>
              <a:t>变基</a:t>
            </a:r>
            <a:r>
              <a:rPr lang="en-US" altLang="zh-CN" dirty="0">
                <a:latin typeface="+mj-ea"/>
                <a:ea typeface="+mj-ea"/>
              </a:rPr>
              <a:t>)</a:t>
            </a:r>
          </a:p>
        </p:txBody>
      </p:sp>
      <p:pic>
        <p:nvPicPr>
          <p:cNvPr id="5" name="图片 4" descr="basic-rebase-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976755"/>
            <a:ext cx="10058400" cy="29038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2828608" y="2138998"/>
            <a:ext cx="6534785" cy="2580005"/>
            <a:chOff x="5644" y="2724"/>
            <a:chExt cx="10291" cy="4063"/>
          </a:xfrm>
        </p:grpSpPr>
        <p:sp>
          <p:nvSpPr>
            <p:cNvPr id="2" name="文本框 1"/>
            <p:cNvSpPr txBox="1"/>
            <p:nvPr/>
          </p:nvSpPr>
          <p:spPr>
            <a:xfrm>
              <a:off x="5644" y="2724"/>
              <a:ext cx="4000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git </a:t>
              </a:r>
              <a:r>
                <a:rPr lang="en-US" altLang="zh-CN" b="1" dirty="0">
                  <a:latin typeface="+mj-ea"/>
                  <a:ea typeface="+mj-ea"/>
                </a:rPr>
                <a:t>branch</a:t>
              </a:r>
              <a:r>
                <a:rPr lang="zh-CN" altLang="en-US" b="1" dirty="0">
                  <a:latin typeface="+mj-ea"/>
                  <a:ea typeface="+mj-ea"/>
                </a:rPr>
                <a:t> 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644" y="3885"/>
              <a:ext cx="4000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git </a:t>
              </a:r>
              <a:r>
                <a:rPr lang="en-US" altLang="zh-CN" b="1" dirty="0">
                  <a:latin typeface="+mj-ea"/>
                  <a:ea typeface="+mj-ea"/>
                </a:rPr>
                <a:t>checkout</a:t>
              </a:r>
              <a:r>
                <a:rPr lang="zh-CN" altLang="en-US" b="1" dirty="0">
                  <a:latin typeface="+mj-ea"/>
                  <a:ea typeface="+mj-ea"/>
                </a:rPr>
                <a:t> 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644" y="5046"/>
              <a:ext cx="4000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git </a:t>
              </a:r>
              <a:r>
                <a:rPr lang="en-US" altLang="zh-CN" b="1" dirty="0">
                  <a:latin typeface="+mj-ea"/>
                  <a:ea typeface="+mj-ea"/>
                </a:rPr>
                <a:t>merge</a:t>
              </a:r>
              <a:r>
                <a:rPr lang="zh-CN" altLang="en-US" b="1" dirty="0">
                  <a:latin typeface="+mj-ea"/>
                  <a:ea typeface="+mj-ea"/>
                </a:rPr>
                <a:t> 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644" y="6207"/>
              <a:ext cx="4000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b="1" dirty="0">
                  <a:latin typeface="+mj-ea"/>
                  <a:ea typeface="+mj-ea"/>
                </a:rPr>
                <a:t>git </a:t>
              </a:r>
              <a:r>
                <a:rPr lang="en-US" altLang="zh-CN" b="1" dirty="0">
                  <a:latin typeface="+mj-ea"/>
                  <a:ea typeface="+mj-ea"/>
                </a:rPr>
                <a:t>rebase</a:t>
              </a:r>
              <a:r>
                <a:rPr lang="zh-CN" altLang="en-US" b="1" dirty="0">
                  <a:latin typeface="+mj-ea"/>
                  <a:ea typeface="+mj-ea"/>
                </a:rPr>
                <a:t> 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170" y="2773"/>
              <a:ext cx="6765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1600" dirty="0">
                  <a:latin typeface="微软雅黑" charset="0"/>
                  <a:ea typeface="微软雅黑" charset="0"/>
                </a:rPr>
                <a:t>命令不仅仅能创建和删除分支，如果不加任何参数，它会给出当前所有分支的清单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9170" y="3934"/>
              <a:ext cx="4083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1600" dirty="0">
                  <a:latin typeface="微软雅黑" charset="0"/>
                  <a:ea typeface="微软雅黑" charset="0"/>
                </a:rPr>
                <a:t>要切换到其他分支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170" y="6231"/>
              <a:ext cx="4083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1600" dirty="0">
                  <a:latin typeface="微软雅黑" charset="0"/>
                  <a:ea typeface="微软雅黑" charset="0"/>
                </a:rPr>
                <a:t>分支衍合（分基）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9170" y="5095"/>
              <a:ext cx="4083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1600" dirty="0">
                  <a:latin typeface="微软雅黑" charset="0"/>
                  <a:ea typeface="微软雅黑" charset="0"/>
                </a:rPr>
                <a:t>合并操作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210050" y="2662193"/>
            <a:ext cx="3771900" cy="1533614"/>
            <a:chOff x="4210050" y="2678459"/>
            <a:chExt cx="3771900" cy="1533614"/>
          </a:xfrm>
        </p:grpSpPr>
        <p:sp>
          <p:nvSpPr>
            <p:cNvPr id="3" name="文本框 2"/>
            <p:cNvSpPr txBox="1"/>
            <p:nvPr/>
          </p:nvSpPr>
          <p:spPr>
            <a:xfrm>
              <a:off x="4210050" y="2678459"/>
              <a:ext cx="377190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GIT </a:t>
              </a:r>
              <a:r>
                <a:rPr lang="zh-CN" alt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远程交互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411027" y="3288743"/>
              <a:ext cx="335184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仓耳渔阳体 W03" panose="02020400000000000000" charset="-122"/>
                </a:rPr>
                <a:t>Git Remote Control</a:t>
              </a: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5527675" y="3935074"/>
              <a:ext cx="1136650" cy="276999"/>
              <a:chOff x="5518626" y="4396710"/>
              <a:chExt cx="1136650" cy="276999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5518626" y="4396711"/>
                <a:ext cx="1136650" cy="276998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5541327" y="4396710"/>
                <a:ext cx="1091248" cy="2755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+mj-ea"/>
                    <a:ea typeface="+mj-ea"/>
                  </a:rPr>
                  <a:t>第四章节</a:t>
                </a:r>
                <a:endParaRPr lang="en-US" altLang="zh-CN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distribu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0" y="854075"/>
            <a:ext cx="4300220" cy="51504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321550" y="3124835"/>
            <a:ext cx="346456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latin typeface="微软雅黑" charset="0"/>
                <a:ea typeface="微软雅黑" charset="0"/>
              </a:rPr>
              <a:t>对于</a:t>
            </a:r>
            <a:r>
              <a:rPr lang="en-US" altLang="zh-CN" sz="1400" dirty="0">
                <a:latin typeface="微软雅黑" charset="0"/>
                <a:ea typeface="微软雅黑" charset="0"/>
              </a:rPr>
              <a:t>Computer A</a:t>
            </a:r>
            <a:r>
              <a:rPr lang="zh-CN" altLang="en-US" sz="1400" dirty="0">
                <a:latin typeface="微软雅黑" charset="0"/>
                <a:ea typeface="微软雅黑" charset="0"/>
              </a:rPr>
              <a:t>来讲，</a:t>
            </a:r>
            <a:r>
              <a:rPr lang="en-US" altLang="zh-CN" sz="1400" dirty="0">
                <a:latin typeface="微软雅黑" charset="0"/>
                <a:ea typeface="微软雅黑" charset="0"/>
              </a:rPr>
              <a:t>Computer B</a:t>
            </a:r>
            <a:r>
              <a:rPr lang="zh-CN" altLang="en-US" sz="1400" dirty="0">
                <a:latin typeface="微软雅黑" charset="0"/>
                <a:ea typeface="微软雅黑" charset="0"/>
              </a:rPr>
              <a:t>和</a:t>
            </a:r>
            <a:r>
              <a:rPr lang="en-US" altLang="zh-CN" sz="1400" dirty="0">
                <a:latin typeface="微软雅黑" charset="0"/>
                <a:ea typeface="微软雅黑" charset="0"/>
              </a:rPr>
              <a:t>Server Computer</a:t>
            </a:r>
            <a:r>
              <a:rPr lang="zh-CN" altLang="en-US" sz="1400" dirty="0">
                <a:latin typeface="微软雅黑" charset="0"/>
                <a:ea typeface="微软雅黑" charset="0"/>
              </a:rPr>
              <a:t>都是远程。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783830" y="275653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latin typeface="+mj-ea"/>
                <a:ea typeface="+mj-ea"/>
              </a:rPr>
              <a:t>何谓远程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716405" y="1686560"/>
            <a:ext cx="348234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 b="1" dirty="0">
                <a:latin typeface="微软雅黑" charset="0"/>
                <a:ea typeface="微软雅黑" charset="0"/>
              </a:rPr>
              <a:t>git </a:t>
            </a:r>
            <a:r>
              <a:rPr lang="en-US" altLang="zh-CN" sz="1400" b="1" dirty="0">
                <a:latin typeface="微软雅黑" charset="0"/>
                <a:ea typeface="微软雅黑" charset="0"/>
              </a:rPr>
              <a:t>clone [</a:t>
            </a:r>
            <a:r>
              <a:rPr lang="en-US" altLang="zh-CN" sz="1400" b="1" dirty="0" err="1">
                <a:latin typeface="微软雅黑" charset="0"/>
                <a:ea typeface="微软雅黑" charset="0"/>
              </a:rPr>
              <a:t>url</a:t>
            </a:r>
            <a:r>
              <a:rPr lang="en-US" altLang="zh-CN" sz="1400" b="1" dirty="0">
                <a:latin typeface="微软雅黑" charset="0"/>
                <a:ea typeface="微软雅黑" charset="0"/>
              </a:rPr>
              <a:t>]</a:t>
            </a:r>
            <a:r>
              <a:rPr lang="zh-CN" altLang="en-US" sz="1400" b="1" dirty="0">
                <a:latin typeface="微软雅黑" charset="0"/>
                <a:ea typeface="微软雅黑" charset="0"/>
              </a:rPr>
              <a:t>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716405" y="2403475"/>
            <a:ext cx="348234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 b="1" dirty="0">
                <a:latin typeface="微软雅黑" charset="0"/>
                <a:ea typeface="微软雅黑" charset="0"/>
              </a:rPr>
              <a:t>git </a:t>
            </a:r>
            <a:r>
              <a:rPr lang="en-US" altLang="zh-CN" sz="1400" b="1" dirty="0">
                <a:latin typeface="微软雅黑" charset="0"/>
                <a:ea typeface="微软雅黑" charset="0"/>
              </a:rPr>
              <a:t>remote</a:t>
            </a:r>
            <a:r>
              <a:rPr lang="zh-CN" altLang="en-US" sz="1400" b="1" dirty="0">
                <a:latin typeface="微软雅黑" charset="0"/>
                <a:ea typeface="微软雅黑" charset="0"/>
              </a:rPr>
              <a:t> 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716405" y="3120390"/>
            <a:ext cx="470725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 b="1" dirty="0">
                <a:latin typeface="微软雅黑" charset="0"/>
                <a:ea typeface="微软雅黑" charset="0"/>
              </a:rPr>
              <a:t>git </a:t>
            </a:r>
            <a:r>
              <a:rPr lang="en-US" altLang="zh-CN" sz="1400" b="1" dirty="0">
                <a:latin typeface="微软雅黑" charset="0"/>
                <a:ea typeface="微软雅黑" charset="0"/>
              </a:rPr>
              <a:t>fetch [remote-name] [branch-name]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716405" y="3837305"/>
            <a:ext cx="458216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1400" b="1" dirty="0">
                <a:latin typeface="微软雅黑" charset="0"/>
                <a:ea typeface="微软雅黑" charset="0"/>
              </a:rPr>
              <a:t>git push [remote-name] [branch-name]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074410" y="1686560"/>
            <a:ext cx="588962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 dirty="0">
                <a:latin typeface="微软雅黑" charset="0"/>
                <a:ea typeface="微软雅黑" charset="0"/>
              </a:rPr>
              <a:t>从现有仓库克隆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074410" y="2431415"/>
            <a:ext cx="3554730" cy="33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 dirty="0">
                <a:latin typeface="微软雅黑" charset="0"/>
                <a:ea typeface="微软雅黑" charset="0"/>
              </a:rPr>
              <a:t>查看远程仓库信息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074410" y="3871595"/>
            <a:ext cx="355473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 dirty="0">
                <a:latin typeface="微软雅黑" charset="0"/>
                <a:ea typeface="微软雅黑" charset="0"/>
              </a:rPr>
              <a:t>推送数据到远程仓库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074410" y="3143250"/>
            <a:ext cx="5889625" cy="33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 dirty="0">
                <a:latin typeface="微软雅黑" charset="0"/>
                <a:ea typeface="微软雅黑" charset="0"/>
              </a:rPr>
              <a:t>可以用下面的命令从远程仓库抓取数据到本地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716405" y="4554220"/>
            <a:ext cx="348234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1400" b="1" dirty="0">
                <a:latin typeface="微软雅黑" charset="0"/>
                <a:ea typeface="微软雅黑" charset="0"/>
                <a:sym typeface="+mn-ea"/>
              </a:rPr>
              <a:t>git </a:t>
            </a:r>
            <a:r>
              <a:rPr lang="en-US" sz="1400" b="1" dirty="0">
                <a:latin typeface="微软雅黑" charset="0"/>
                <a:ea typeface="微软雅黑" charset="0"/>
                <a:sym typeface="+mn-ea"/>
              </a:rPr>
              <a:t>pull </a:t>
            </a:r>
            <a:r>
              <a:rPr sz="1400" b="1" dirty="0">
                <a:latin typeface="微软雅黑" charset="0"/>
                <a:ea typeface="微软雅黑" charset="0"/>
                <a:sym typeface="+mn-ea"/>
              </a:rPr>
              <a:t>[remote-name] [branch-name]</a:t>
            </a:r>
            <a:endParaRPr lang="en-US" altLang="zh-CN" sz="1400" b="1" dirty="0">
              <a:latin typeface="微软雅黑" charset="0"/>
              <a:ea typeface="微软雅黑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74410" y="4554220"/>
            <a:ext cx="62934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 dirty="0">
                <a:latin typeface="微软雅黑" charset="0"/>
                <a:ea typeface="微软雅黑" charset="0"/>
              </a:rPr>
              <a:t>命令自动抓取数据下来，然后将远端分支自动合并</a:t>
            </a:r>
          </a:p>
          <a:p>
            <a:r>
              <a:rPr lang="zh-CN" altLang="en-US" sz="1600" dirty="0">
                <a:latin typeface="微软雅黑" charset="0"/>
                <a:ea typeface="微软雅黑" charset="0"/>
              </a:rPr>
              <a:t>到本地仓库中当前分支。</a:t>
            </a:r>
            <a:r>
              <a:rPr lang="en-US" altLang="zh-CN" sz="1600" dirty="0">
                <a:latin typeface="微软雅黑" charset="0"/>
                <a:ea typeface="微软雅黑" charset="0"/>
              </a:rPr>
              <a:t>git fetch + git merge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630006" y="2291070"/>
            <a:ext cx="1566541" cy="2275859"/>
            <a:chOff x="2630006" y="2335134"/>
            <a:chExt cx="1566541" cy="2275859"/>
          </a:xfrm>
        </p:grpSpPr>
        <p:sp>
          <p:nvSpPr>
            <p:cNvPr id="3" name="文本框 2"/>
            <p:cNvSpPr txBox="1"/>
            <p:nvPr/>
          </p:nvSpPr>
          <p:spPr>
            <a:xfrm>
              <a:off x="2630006" y="2563426"/>
              <a:ext cx="1200329" cy="181927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6600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目录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580994" y="2335134"/>
              <a:ext cx="615553" cy="227585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CONTENTS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5764530" y="1456396"/>
            <a:ext cx="3813052" cy="3825161"/>
            <a:chOff x="5764530" y="1456396"/>
            <a:chExt cx="3813052" cy="3825161"/>
          </a:xfrm>
        </p:grpSpPr>
        <p:grpSp>
          <p:nvGrpSpPr>
            <p:cNvPr id="5" name="组合 4"/>
            <p:cNvGrpSpPr/>
            <p:nvPr/>
          </p:nvGrpSpPr>
          <p:grpSpPr>
            <a:xfrm>
              <a:off x="5764530" y="1456396"/>
              <a:ext cx="3813052" cy="670564"/>
              <a:chOff x="5764530" y="1456396"/>
              <a:chExt cx="3813052" cy="670564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495110" y="1456396"/>
                <a:ext cx="3082472" cy="504967"/>
                <a:chOff x="6163557" y="1500107"/>
                <a:chExt cx="3082472" cy="504967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6163557" y="1500107"/>
                  <a:ext cx="2234747" cy="429895"/>
                </a:xfrm>
                <a:prstGeom prst="rect">
                  <a:avLst/>
                </a:prstGeom>
                <a:noFill/>
              </p:spPr>
              <p:txBody>
                <a:bodyPr vert="horz" wrap="square">
                  <a:spAutoFit/>
                </a:bodyPr>
                <a:lstStyle/>
                <a:p>
                  <a:r>
                    <a:rPr lang="zh-CN" altLang="en-US" sz="2200" dirty="0">
                      <a:ln w="6350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j-ea"/>
                      <a:ea typeface="+mj-ea"/>
                      <a:cs typeface="+mn-ea"/>
                      <a:sym typeface="+mn-lt"/>
                    </a:rPr>
                    <a:t>版本控制</a:t>
                  </a: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6163557" y="1829053"/>
                  <a:ext cx="3082472" cy="1760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200" kern="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j-ea"/>
                      <a:ea typeface="+mj-ea"/>
                      <a:cs typeface="+mn-ea"/>
                      <a:sym typeface="+mn-lt"/>
                    </a:rPr>
                    <a:t>Version Control</a:t>
                  </a:r>
                  <a:endParaRPr kumimoji="0" lang="en-US" altLang="zh-CN" sz="1200" i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" name="组合 6"/>
              <p:cNvGrpSpPr/>
              <p:nvPr/>
            </p:nvGrpSpPr>
            <p:grpSpPr>
              <a:xfrm>
                <a:off x="5764530" y="1576442"/>
                <a:ext cx="662940" cy="550518"/>
                <a:chOff x="5832170" y="1612024"/>
                <a:chExt cx="662940" cy="550518"/>
              </a:xfrm>
            </p:grpSpPr>
            <p:sp>
              <p:nvSpPr>
                <p:cNvPr id="8" name="椭圆 7"/>
                <p:cNvSpPr/>
                <p:nvPr/>
              </p:nvSpPr>
              <p:spPr>
                <a:xfrm>
                  <a:off x="5888380" y="1612024"/>
                  <a:ext cx="550520" cy="550518"/>
                </a:xfrm>
                <a:prstGeom prst="ellipse">
                  <a:avLst/>
                </a:prstGeom>
                <a:solidFill>
                  <a:schemeClr val="accent3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+mn-ea"/>
                    <a:sym typeface="+mn-lt"/>
                  </a:endParaRPr>
                </a:p>
              </p:txBody>
            </p:sp>
            <p:sp>
              <p:nvSpPr>
                <p:cNvPr id="9" name="文本框 8"/>
                <p:cNvSpPr txBox="1"/>
                <p:nvPr/>
              </p:nvSpPr>
              <p:spPr>
                <a:xfrm>
                  <a:off x="5832170" y="1711507"/>
                  <a:ext cx="66294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01</a:t>
                  </a:r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</p:grpSp>
        </p:grpSp>
        <p:grpSp>
          <p:nvGrpSpPr>
            <p:cNvPr id="12" name="组合 11"/>
            <p:cNvGrpSpPr/>
            <p:nvPr/>
          </p:nvGrpSpPr>
          <p:grpSpPr>
            <a:xfrm>
              <a:off x="5764530" y="2507928"/>
              <a:ext cx="3813052" cy="670564"/>
              <a:chOff x="5764530" y="2507928"/>
              <a:chExt cx="3813052" cy="670564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6495110" y="2507928"/>
                <a:ext cx="3082472" cy="504988"/>
                <a:chOff x="6163557" y="1500107"/>
                <a:chExt cx="3082472" cy="50498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6163557" y="1500107"/>
                  <a:ext cx="2234747" cy="429895"/>
                </a:xfrm>
                <a:prstGeom prst="rect">
                  <a:avLst/>
                </a:prstGeom>
                <a:noFill/>
              </p:spPr>
              <p:txBody>
                <a:bodyPr vert="horz" wrap="square">
                  <a:spAutoFit/>
                </a:bodyPr>
                <a:lstStyle/>
                <a:p>
                  <a:r>
                    <a:rPr lang="zh-CN" altLang="en-US" sz="2200" dirty="0">
                      <a:ln w="6350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j-ea"/>
                      <a:ea typeface="+mj-ea"/>
                      <a:cs typeface="+mn-ea"/>
                      <a:sym typeface="+mn-lt"/>
                    </a:rPr>
                    <a:t>Git 基础</a:t>
                  </a:r>
                </a:p>
              </p:txBody>
            </p:sp>
            <p:sp>
              <p:nvSpPr>
                <p:cNvPr id="18" name="文本框 17"/>
                <p:cNvSpPr txBox="1"/>
                <p:nvPr/>
              </p:nvSpPr>
              <p:spPr>
                <a:xfrm>
                  <a:off x="6163557" y="1829053"/>
                  <a:ext cx="3082472" cy="17604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200" kern="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j-ea"/>
                      <a:ea typeface="+mj-ea"/>
                      <a:cs typeface="+mn-ea"/>
                      <a:sym typeface="+mn-lt"/>
                    </a:rPr>
                    <a:t>Git Basic</a:t>
                  </a:r>
                  <a:endParaRPr kumimoji="0" lang="en-US" altLang="zh-CN" sz="1200" i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+mj-ea"/>
                    <a:ea typeface="+mj-ea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5764530" y="2627974"/>
                <a:ext cx="662940" cy="550518"/>
                <a:chOff x="5832170" y="2663556"/>
                <a:chExt cx="662940" cy="550518"/>
              </a:xfrm>
            </p:grpSpPr>
            <p:sp>
              <p:nvSpPr>
                <p:cNvPr id="15" name="椭圆 14"/>
                <p:cNvSpPr/>
                <p:nvPr/>
              </p:nvSpPr>
              <p:spPr>
                <a:xfrm>
                  <a:off x="5888380" y="2663556"/>
                  <a:ext cx="550520" cy="550518"/>
                </a:xfrm>
                <a:prstGeom prst="ellipse">
                  <a:avLst/>
                </a:prstGeom>
                <a:solidFill>
                  <a:schemeClr val="accent6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文本框 15"/>
                <p:cNvSpPr txBox="1"/>
                <p:nvPr/>
              </p:nvSpPr>
              <p:spPr>
                <a:xfrm>
                  <a:off x="5832170" y="2763039"/>
                  <a:ext cx="66294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02</a:t>
                  </a:r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</p:grpSp>
        </p:grpSp>
        <p:grpSp>
          <p:nvGrpSpPr>
            <p:cNvPr id="19" name="组合 18"/>
            <p:cNvGrpSpPr/>
            <p:nvPr/>
          </p:nvGrpSpPr>
          <p:grpSpPr>
            <a:xfrm>
              <a:off x="5764530" y="3559460"/>
              <a:ext cx="3813052" cy="670564"/>
              <a:chOff x="5764530" y="3559460"/>
              <a:chExt cx="3813052" cy="670564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495110" y="3559460"/>
                <a:ext cx="3082472" cy="604536"/>
                <a:chOff x="6163557" y="1500107"/>
                <a:chExt cx="3082472" cy="604536"/>
              </a:xfrm>
            </p:grpSpPr>
            <p:sp>
              <p:nvSpPr>
                <p:cNvPr id="24" name="矩形 23"/>
                <p:cNvSpPr/>
                <p:nvPr/>
              </p:nvSpPr>
              <p:spPr>
                <a:xfrm>
                  <a:off x="6163557" y="1500107"/>
                  <a:ext cx="2234747" cy="429895"/>
                </a:xfrm>
                <a:prstGeom prst="rect">
                  <a:avLst/>
                </a:prstGeom>
                <a:noFill/>
              </p:spPr>
              <p:txBody>
                <a:bodyPr vert="horz" wrap="square">
                  <a:spAutoFit/>
                </a:bodyPr>
                <a:lstStyle/>
                <a:p>
                  <a:r>
                    <a:rPr lang="zh-CN" altLang="en-US" sz="2200" dirty="0">
                      <a:ln w="6350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j-ea"/>
                      <a:ea typeface="+mj-ea"/>
                      <a:cs typeface="+mn-ea"/>
                      <a:sym typeface="+mn-lt"/>
                    </a:rPr>
                    <a:t>Git 分支</a:t>
                  </a:r>
                </a:p>
              </p:txBody>
            </p:sp>
            <p:sp>
              <p:nvSpPr>
                <p:cNvPr id="25" name="文本框 24"/>
                <p:cNvSpPr txBox="1"/>
                <p:nvPr/>
              </p:nvSpPr>
              <p:spPr>
                <a:xfrm>
                  <a:off x="6163557" y="1829053"/>
                  <a:ext cx="3082472" cy="2755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0" lang="en-US" altLang="zh-CN" sz="1200" i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ea"/>
                      <a:sym typeface="+mn-lt"/>
                    </a:rPr>
                    <a:t>Git Branches</a:t>
                  </a:r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5764530" y="3679506"/>
                <a:ext cx="662940" cy="550518"/>
                <a:chOff x="5832170" y="3715088"/>
                <a:chExt cx="662940" cy="550518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5888380" y="3715088"/>
                  <a:ext cx="550520" cy="550518"/>
                </a:xfrm>
                <a:prstGeom prst="ellipse">
                  <a:avLst/>
                </a:prstGeom>
                <a:solidFill>
                  <a:schemeClr val="accent3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文本框 22"/>
                <p:cNvSpPr txBox="1"/>
                <p:nvPr/>
              </p:nvSpPr>
              <p:spPr>
                <a:xfrm>
                  <a:off x="5832170" y="3820921"/>
                  <a:ext cx="66294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03</a:t>
                  </a:r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</p:grpSp>
        </p:grpSp>
        <p:grpSp>
          <p:nvGrpSpPr>
            <p:cNvPr id="26" name="组合 25"/>
            <p:cNvGrpSpPr/>
            <p:nvPr/>
          </p:nvGrpSpPr>
          <p:grpSpPr>
            <a:xfrm>
              <a:off x="5764530" y="4610993"/>
              <a:ext cx="3813052" cy="670564"/>
              <a:chOff x="5764530" y="4610993"/>
              <a:chExt cx="3813052" cy="670564"/>
            </a:xfrm>
          </p:grpSpPr>
          <p:grpSp>
            <p:nvGrpSpPr>
              <p:cNvPr id="27" name="组合 26"/>
              <p:cNvGrpSpPr/>
              <p:nvPr/>
            </p:nvGrpSpPr>
            <p:grpSpPr>
              <a:xfrm>
                <a:off x="6495110" y="4610993"/>
                <a:ext cx="3082472" cy="604536"/>
                <a:chOff x="6163557" y="1500107"/>
                <a:chExt cx="3082472" cy="604536"/>
              </a:xfrm>
            </p:grpSpPr>
            <p:sp>
              <p:nvSpPr>
                <p:cNvPr id="31" name="矩形 30"/>
                <p:cNvSpPr/>
                <p:nvPr/>
              </p:nvSpPr>
              <p:spPr>
                <a:xfrm>
                  <a:off x="6163557" y="1500107"/>
                  <a:ext cx="2234747" cy="429895"/>
                </a:xfrm>
                <a:prstGeom prst="rect">
                  <a:avLst/>
                </a:prstGeom>
                <a:noFill/>
              </p:spPr>
              <p:txBody>
                <a:bodyPr vert="horz" wrap="square">
                  <a:spAutoFit/>
                </a:bodyPr>
                <a:lstStyle/>
                <a:p>
                  <a:r>
                    <a:rPr lang="en-US" altLang="zh-CN" sz="2200" dirty="0">
                      <a:ln w="6350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j-ea"/>
                      <a:ea typeface="+mj-ea"/>
                      <a:cs typeface="+mn-ea"/>
                      <a:sym typeface="+mn-lt"/>
                    </a:rPr>
                    <a:t>Git </a:t>
                  </a:r>
                  <a:r>
                    <a:rPr lang="zh-CN" altLang="en-US" sz="2200" dirty="0">
                      <a:ln w="6350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j-ea"/>
                      <a:ea typeface="+mj-ea"/>
                      <a:cs typeface="+mn-ea"/>
                      <a:sym typeface="+mn-lt"/>
                    </a:rPr>
                    <a:t>远程交互</a:t>
                  </a:r>
                </a:p>
              </p:txBody>
            </p:sp>
            <p:sp>
              <p:nvSpPr>
                <p:cNvPr id="32" name="文本框 31"/>
                <p:cNvSpPr txBox="1"/>
                <p:nvPr/>
              </p:nvSpPr>
              <p:spPr>
                <a:xfrm>
                  <a:off x="6163557" y="1829053"/>
                  <a:ext cx="3082472" cy="2755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200" kern="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j-ea"/>
                      <a:ea typeface="+mj-ea"/>
                      <a:cs typeface="+mn-ea"/>
                      <a:sym typeface="+mn-lt"/>
                    </a:rPr>
                    <a:t>Git Remote Control</a:t>
                  </a:r>
                </a:p>
              </p:txBody>
            </p:sp>
          </p:grpSp>
          <p:grpSp>
            <p:nvGrpSpPr>
              <p:cNvPr id="28" name="组合 27"/>
              <p:cNvGrpSpPr/>
              <p:nvPr/>
            </p:nvGrpSpPr>
            <p:grpSpPr>
              <a:xfrm>
                <a:off x="5764530" y="4731039"/>
                <a:ext cx="662940" cy="550518"/>
                <a:chOff x="5832170" y="4766621"/>
                <a:chExt cx="662940" cy="550518"/>
              </a:xfrm>
            </p:grpSpPr>
            <p:sp>
              <p:nvSpPr>
                <p:cNvPr id="29" name="椭圆 28"/>
                <p:cNvSpPr/>
                <p:nvPr/>
              </p:nvSpPr>
              <p:spPr>
                <a:xfrm>
                  <a:off x="5888380" y="4766621"/>
                  <a:ext cx="550520" cy="550518"/>
                </a:xfrm>
                <a:prstGeom prst="ellipse">
                  <a:avLst/>
                </a:prstGeom>
                <a:solidFill>
                  <a:schemeClr val="accent6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文本框 29"/>
                <p:cNvSpPr txBox="1"/>
                <p:nvPr/>
              </p:nvSpPr>
              <p:spPr>
                <a:xfrm>
                  <a:off x="5832170" y="4872454"/>
                  <a:ext cx="66294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04</a:t>
                  </a:r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27"/>
          <p:cNvSpPr/>
          <p:nvPr>
            <p:custDataLst>
              <p:tags r:id="rId2"/>
            </p:custDataLst>
          </p:nvPr>
        </p:nvSpPr>
        <p:spPr>
          <a:xfrm rot="10800000">
            <a:off x="10253980" y="1454785"/>
            <a:ext cx="974090" cy="562610"/>
          </a:xfrm>
          <a:custGeom>
            <a:avLst/>
            <a:gdLst>
              <a:gd name="connsiteX0" fmla="*/ 174788 w 340237"/>
              <a:gd name="connsiteY0" fmla="*/ 0 h 415819"/>
              <a:gd name="connsiteX1" fmla="*/ 340237 w 340237"/>
              <a:gd name="connsiteY1" fmla="*/ 0 h 415819"/>
              <a:gd name="connsiteX2" fmla="*/ 241322 w 340237"/>
              <a:gd name="connsiteY2" fmla="*/ 415819 h 415819"/>
              <a:gd name="connsiteX3" fmla="*/ 0 w 340237"/>
              <a:gd name="connsiteY3" fmla="*/ 415819 h 415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4" h="886">
                <a:moveTo>
                  <a:pt x="372" y="0"/>
                </a:moveTo>
                <a:lnTo>
                  <a:pt x="725" y="0"/>
                </a:lnTo>
                <a:lnTo>
                  <a:pt x="514" y="886"/>
                </a:lnTo>
                <a:lnTo>
                  <a:pt x="0" y="886"/>
                </a:lnTo>
                <a:lnTo>
                  <a:pt x="372" y="0"/>
                </a:lnTo>
                <a:close/>
                <a:moveTo>
                  <a:pt x="1181" y="0"/>
                </a:moveTo>
                <a:lnTo>
                  <a:pt x="1534" y="0"/>
                </a:lnTo>
                <a:lnTo>
                  <a:pt x="1323" y="886"/>
                </a:lnTo>
                <a:lnTo>
                  <a:pt x="809" y="886"/>
                </a:lnTo>
                <a:lnTo>
                  <a:pt x="1181" y="0"/>
                </a:lnTo>
                <a:close/>
              </a:path>
            </a:pathLst>
          </a:custGeom>
          <a:solidFill>
            <a:srgbClr val="CDE2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9556" y="5334043"/>
            <a:ext cx="10972889" cy="6096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b="1" spc="300">
                <a:solidFill>
                  <a:schemeClr val="tx1"/>
                </a:solidFill>
                <a:latin typeface="微软雅黑" charset="-122"/>
                <a:ea typeface="微软雅黑" charset="-122"/>
              </a:rPr>
              <a:t>git fetch </a:t>
            </a:r>
            <a:r>
              <a:rPr lang="zh-CN" altLang="en-US" b="1" spc="300">
                <a:solidFill>
                  <a:schemeClr val="tx1"/>
                </a:solidFill>
                <a:latin typeface="微软雅黑" charset="-122"/>
                <a:ea typeface="微软雅黑" charset="-122"/>
              </a:rPr>
              <a:t>过程</a:t>
            </a:r>
            <a:r>
              <a:rPr lang="en-US" altLang="zh-CN" b="1" spc="300">
                <a:solidFill>
                  <a:schemeClr val="tx1"/>
                </a:solidFill>
                <a:latin typeface="微软雅黑" charset="-122"/>
                <a:ea typeface="微软雅黑" charset="-122"/>
              </a:rPr>
              <a:t> 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6"/>
          <a:srcRect t="913" b="913"/>
          <a:stretch>
            <a:fillRect/>
          </a:stretch>
        </p:blipFill>
        <p:spPr>
          <a:xfrm>
            <a:off x="3190856" y="762123"/>
            <a:ext cx="5810287" cy="411471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60" h="6000">
                <a:moveTo>
                  <a:pt x="0" y="0"/>
                </a:moveTo>
                <a:lnTo>
                  <a:pt x="8160" y="0"/>
                </a:lnTo>
                <a:lnTo>
                  <a:pt x="8160" y="6000"/>
                </a:lnTo>
                <a:lnTo>
                  <a:pt x="0" y="6000"/>
                </a:lnTo>
                <a:lnTo>
                  <a:pt x="0" y="0"/>
                </a:lnTo>
                <a:close/>
              </a:path>
            </a:pathLst>
          </a:cu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企业微信截图_78913943-a5ac-45fa-acc5-675dcb7209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90" y="1917065"/>
            <a:ext cx="10058400" cy="26479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93260" y="880110"/>
            <a:ext cx="2588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Merge Request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14120" y="4900295"/>
            <a:ext cx="97631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如果合并项目的时候发生冲突，请将远程的待合并进入的分支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pull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到本地，处理冲突后继续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210050" y="2662193"/>
            <a:ext cx="3771900" cy="1533614"/>
            <a:chOff x="4210050" y="2678459"/>
            <a:chExt cx="3771900" cy="1533614"/>
          </a:xfrm>
        </p:grpSpPr>
        <p:sp>
          <p:nvSpPr>
            <p:cNvPr id="3" name="文本框 2"/>
            <p:cNvSpPr txBox="1"/>
            <p:nvPr/>
          </p:nvSpPr>
          <p:spPr>
            <a:xfrm>
              <a:off x="4210050" y="2678459"/>
              <a:ext cx="37719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课后练习作业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411027" y="3288743"/>
              <a:ext cx="33518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仓耳渔阳体 W03" panose="02020400000000000000" charset="-122"/>
                </a:rPr>
                <a:t>Please enter text content here or copy the text Please enter text content here or copy the text Please enter text content here or copy the text </a:t>
              </a:r>
              <a:endParaRPr lang="zh-CN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仓耳渔阳体 W03" panose="0202040000000000000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5527675" y="3935074"/>
              <a:ext cx="1136650" cy="276999"/>
              <a:chOff x="5518626" y="4396710"/>
              <a:chExt cx="1136650" cy="276999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5518626" y="4396711"/>
                <a:ext cx="1136650" cy="276998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5541327" y="4396710"/>
                <a:ext cx="1091248" cy="2755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+mj-ea"/>
                    <a:ea typeface="+mj-ea"/>
                  </a:rPr>
                  <a:t>第五章节</a:t>
                </a:r>
                <a:endParaRPr lang="en-US" altLang="zh-CN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60477" y="1583067"/>
            <a:ext cx="49269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hlinkClick r:id="rId2"/>
              </a:rPr>
              <a:t>https://git.zhubajie.la/arkfang/devOps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105660" y="2328545"/>
            <a:ext cx="7550785" cy="2084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1. </a:t>
            </a:r>
            <a:r>
              <a:rPr lang="zh-CN" altLang="en-US" dirty="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完成</a:t>
            </a:r>
            <a:r>
              <a:rPr lang="en-US" altLang="zh-CN" dirty="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SSH</a:t>
            </a:r>
            <a:r>
              <a:rPr lang="zh-CN" altLang="en-US" dirty="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本地部署</a:t>
            </a:r>
            <a:endParaRPr lang="en-US" altLang="zh-CN" dirty="0">
              <a:latin typeface="微软雅黑" charset="0"/>
              <a:ea typeface="微软雅黑" charset="0"/>
              <a:cs typeface="微软雅黑" charset="0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2. 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完成仓库的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clone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工作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3. 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本地创建分支名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[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姓名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-1][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  <a:sym typeface="+mn-ea"/>
              </a:rPr>
              <a:t>姓名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  <a:sym typeface="+mn-ea"/>
              </a:rPr>
              <a:t>-2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]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，新建文件夹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[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姓名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]</a:t>
            </a:r>
            <a:endParaRPr lang="zh-CN" altLang="en-US" dirty="0">
              <a:latin typeface="微软雅黑" charset="0"/>
              <a:ea typeface="微软雅黑" charset="0"/>
              <a:cs typeface="微软雅黑" charset="0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4. 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进行一次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revert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操作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5. 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合并进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[</a:t>
            </a:r>
            <a:r>
              <a:rPr lang="en-US" altLang="zh-CN" dirty="0" err="1">
                <a:latin typeface="微软雅黑" charset="0"/>
                <a:ea typeface="微软雅黑" charset="0"/>
                <a:cs typeface="微软雅黑" charset="0"/>
              </a:rPr>
              <a:t>姓名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-merge]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分支里面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6. 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修改文件，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conflict.txt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，最终处理冲突合并进远程</a:t>
            </a:r>
            <a:r>
              <a:rPr lang="en-US" altLang="zh-CN" dirty="0">
                <a:latin typeface="微软雅黑" charset="0"/>
                <a:ea typeface="微软雅黑" charset="0"/>
                <a:cs typeface="微软雅黑" charset="0"/>
              </a:rPr>
              <a:t>master</a:t>
            </a:r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分支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209800" y="2155239"/>
            <a:ext cx="7772400" cy="2540139"/>
            <a:chOff x="2209800" y="2155239"/>
            <a:chExt cx="7772400" cy="2540139"/>
          </a:xfrm>
        </p:grpSpPr>
        <p:sp>
          <p:nvSpPr>
            <p:cNvPr id="5" name="文本框 4"/>
            <p:cNvSpPr txBox="1"/>
            <p:nvPr/>
          </p:nvSpPr>
          <p:spPr>
            <a:xfrm>
              <a:off x="2209800" y="2678459"/>
              <a:ext cx="77724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汇报完毕 谢谢观看</a:t>
              </a: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5249227" y="4354859"/>
              <a:ext cx="1675448" cy="340519"/>
              <a:chOff x="5249227" y="4340453"/>
              <a:chExt cx="1675448" cy="340519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5292089" y="4340453"/>
                <a:ext cx="1589724" cy="34051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4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5249227" y="4356824"/>
                <a:ext cx="1675448" cy="3067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+mj-ea"/>
                    <a:ea typeface="+mj-ea"/>
                  </a:rPr>
                  <a:t>讲解人：方舟</a:t>
                </a: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3038951" y="2155239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THANK YOU VERY MUCH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210050" y="2662193"/>
            <a:ext cx="3771900" cy="1533614"/>
            <a:chOff x="4210050" y="2678459"/>
            <a:chExt cx="3771900" cy="1533614"/>
          </a:xfrm>
        </p:grpSpPr>
        <p:sp>
          <p:nvSpPr>
            <p:cNvPr id="3" name="文本框 2"/>
            <p:cNvSpPr txBox="1"/>
            <p:nvPr/>
          </p:nvSpPr>
          <p:spPr>
            <a:xfrm>
              <a:off x="4210050" y="2678459"/>
              <a:ext cx="377190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  <a:cs typeface="+mn-ea"/>
                  <a:sym typeface="+mn-lt"/>
                </a:rPr>
                <a:t>版本控制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411027" y="3288743"/>
              <a:ext cx="335184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仓耳渔阳体 W03" panose="02020400000000000000" charset="-122"/>
                </a:rPr>
                <a:t>Version Control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仓耳渔阳体 W03" panose="0202040000000000000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5527675" y="3935074"/>
              <a:ext cx="1136650" cy="276999"/>
              <a:chOff x="5518626" y="4396710"/>
              <a:chExt cx="1136650" cy="276999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5518626" y="4396711"/>
                <a:ext cx="1136650" cy="276998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5541327" y="4396710"/>
                <a:ext cx="1091248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+mj-ea"/>
                    <a:ea typeface="+mj-ea"/>
                  </a:rPr>
                  <a:t>第一章节</a:t>
                </a:r>
                <a:endParaRPr lang="en-US" altLang="zh-CN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263650" y="2827655"/>
            <a:ext cx="9664700" cy="1327653"/>
            <a:chOff x="1263379" y="1959212"/>
            <a:chExt cx="9665242" cy="1328090"/>
          </a:xfrm>
        </p:grpSpPr>
        <p:grpSp>
          <p:nvGrpSpPr>
            <p:cNvPr id="4" name="组合 3"/>
            <p:cNvGrpSpPr/>
            <p:nvPr/>
          </p:nvGrpSpPr>
          <p:grpSpPr>
            <a:xfrm>
              <a:off x="2679108" y="1959212"/>
              <a:ext cx="8249513" cy="1328090"/>
              <a:chOff x="1475291" y="2676518"/>
              <a:chExt cx="4101064" cy="1328090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1475291" y="2676518"/>
                <a:ext cx="1000119" cy="4605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defRPr sz="2400">
                    <a:gradFill>
                      <a:gsLst>
                        <a:gs pos="16000">
                          <a:schemeClr val="accent3">
                            <a:lumMod val="40000"/>
                            <a:lumOff val="60000"/>
                          </a:schemeClr>
                        </a:gs>
                        <a:gs pos="70000">
                          <a:schemeClr val="accent3"/>
                        </a:gs>
                        <a:gs pos="100000">
                          <a:schemeClr val="accent3">
                            <a:lumMod val="50000"/>
                          </a:schemeClr>
                        </a:gs>
                      </a:gsLst>
                      <a:lin ang="5400000" scaled="1"/>
                    </a:gradFill>
                    <a:latin typeface="微软雅黑 Light" panose="020B0502040204020203" pitchFamily="34" charset="-122"/>
                    <a:ea typeface="微软雅黑 Light" panose="020B0502040204020203" pitchFamily="34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微软雅黑" charset="0"/>
                    <a:ea typeface="微软雅黑" charset="0"/>
                  </a:rPr>
                  <a:t>关于版本控制</a:t>
                </a: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1475291" y="3138183"/>
                <a:ext cx="4101064" cy="8664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  <a:defRPr/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charset="0"/>
                    <a:ea typeface="微软雅黑" charset="0"/>
                  </a:rPr>
                  <a:t>什么是版本控制？我为什么要关心它呢？版本控制是一种记录一个或若干文件内容变化，以便将来查阅特定版本修订情况的系统。在本书所展示的例子中，我们仅对保存着软件源代码的文本文件作版本控制管理，但实际上，你可以对任何类型的文件进行版本控制。</a:t>
                </a:r>
              </a:p>
            </p:txBody>
          </p:sp>
        </p:grpSp>
        <p:sp>
          <p:nvSpPr>
            <p:cNvPr id="5" name="椭圆 4"/>
            <p:cNvSpPr/>
            <p:nvPr/>
          </p:nvSpPr>
          <p:spPr>
            <a:xfrm>
              <a:off x="1263379" y="1959212"/>
              <a:ext cx="1174894" cy="11748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5626" y="2328544"/>
              <a:ext cx="530398" cy="426757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entraliz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575" y="1194435"/>
            <a:ext cx="4655820" cy="32365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90065" y="4831080"/>
            <a:ext cx="2910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集中化的版本控制系统</a:t>
            </a:r>
          </a:p>
          <a:p>
            <a:pPr algn="ctr"/>
            <a:r>
              <a:rPr lang="en-US" altLang="zh-CN" dirty="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SVN</a:t>
            </a:r>
          </a:p>
        </p:txBody>
      </p:sp>
      <p:pic>
        <p:nvPicPr>
          <p:cNvPr id="4" name="图片 3" descr="distribu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900" y="432435"/>
            <a:ext cx="4300220" cy="51504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642225" y="5735955"/>
            <a:ext cx="2910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charset="0"/>
                <a:ea typeface="微软雅黑" charset="0"/>
                <a:cs typeface="微软雅黑" charset="0"/>
              </a:rPr>
              <a:t>分布式版本控制系统</a:t>
            </a:r>
          </a:p>
          <a:p>
            <a:pPr algn="ctr"/>
            <a:r>
              <a:rPr lang="en-US" altLang="zh-CN" dirty="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GIT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210050" y="3106420"/>
            <a:ext cx="37719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ln w="63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两种模式的优劣？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210050" y="2662193"/>
            <a:ext cx="3771900" cy="1533614"/>
            <a:chOff x="4210050" y="2678459"/>
            <a:chExt cx="3771900" cy="1533614"/>
          </a:xfrm>
        </p:grpSpPr>
        <p:sp>
          <p:nvSpPr>
            <p:cNvPr id="3" name="文本框 2"/>
            <p:cNvSpPr txBox="1"/>
            <p:nvPr/>
          </p:nvSpPr>
          <p:spPr>
            <a:xfrm>
              <a:off x="4210050" y="2678459"/>
              <a:ext cx="377190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  <a:cs typeface="+mn-ea"/>
                  <a:sym typeface="+mn-lt"/>
                </a:rPr>
                <a:t>GIT</a:t>
              </a:r>
              <a:r>
                <a:rPr lang="zh-CN" altLang="en-US" sz="3600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  <a:cs typeface="+mn-ea"/>
                  <a:sym typeface="+mn-lt"/>
                </a:rPr>
                <a:t>基础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411027" y="3288743"/>
              <a:ext cx="335184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仓耳渔阳体 W03" panose="02020400000000000000" charset="-122"/>
                </a:rPr>
                <a:t>Git Basic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仓耳渔阳体 W03" panose="0202040000000000000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5527675" y="3935074"/>
              <a:ext cx="1136650" cy="276999"/>
              <a:chOff x="5518626" y="4396710"/>
              <a:chExt cx="1136650" cy="276999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5518626" y="4396711"/>
                <a:ext cx="1136650" cy="276998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5541327" y="4396710"/>
                <a:ext cx="1091248" cy="2755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+mj-ea"/>
                    <a:ea typeface="+mj-ea"/>
                  </a:rPr>
                  <a:t>第二章节</a:t>
                </a:r>
                <a:endParaRPr lang="en-US" altLang="zh-CN" sz="1200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8333fig0106-t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730" y="1075055"/>
            <a:ext cx="4066540" cy="37414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93185" y="5020310"/>
            <a:ext cx="440563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 dirty="0">
                <a:latin typeface="微软雅黑" charset="0"/>
                <a:ea typeface="微软雅黑" charset="0"/>
                <a:cs typeface="微软雅黑" charset="0"/>
              </a:rPr>
              <a:t> Git 管理项目时，文件流转的三个工作区域：Git 的工作目录，暂存区域，以及本地仓库。</a:t>
            </a:r>
          </a:p>
          <a:p>
            <a:endParaRPr lang="zh-CN" altLang="en-US" sz="1400" dirty="0"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lifecyc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695" y="1327785"/>
            <a:ext cx="8690610" cy="35845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826000" y="5311140"/>
            <a:ext cx="2540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400" dirty="0">
                <a:latin typeface="微软雅黑" charset="0"/>
                <a:ea typeface="微软雅黑" charset="0"/>
              </a:rPr>
              <a:t>文件的状态变化周期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" val="[&quot;general&quot;]"/>
  <p:tag name="KSO_WM_SLIDE_RATIO" val="1.777778"/>
  <p:tag name="KSO_WM_SLIDE_ID" val="diagram20207607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384"/>
  <p:tag name="KSO_WM_SLIDE_POSITION" val="47*84"/>
  <p:tag name="KSO_WM_TAG_VERSION" val="1.0"/>
  <p:tag name="KSO_WM_BEAUTIFY_FLAG" val="#wm#"/>
  <p:tag name="KSO_WM_TEMPLATE_CATEGORY" val="diagram"/>
  <p:tag name="KSO_WM_TEMPLATE_INDEX" val="20207607"/>
  <p:tag name="KSO_WM_CHIP_INFOS" val="{&quot;layout_type&quot;:&quot;topbottom&quot;,&quot;tags&quot;:{&quot;style&quot;:[&quot;商务&quot;,&quot;简约&quot;,&quot;文艺清新&quot;,&quot;卡通&quot;,&quot;欧美风&quot;,&quot;黑板风&quot;,&quot;渐变风&quot;]},&quot;slide_type&quot;:[&quot;text&quot;],&quot;aspect_ratio&quot;:&quot;16:9&quot;}"/>
  <p:tag name="KSO_WM_CHIP_XID" val="5e757c8069be4861f5f86139"/>
  <p:tag name="KSO_WM_CHIP_FILLPROP" val="[[{&quot;fill_id&quot;:&quot;0bfb9f93ca744fc580bdf0e1fdda9026&quot;,&quot;fill_align&quot;:&quot;ct&quot;,&quot;text_align&quot;:&quot;ct&quot;,&quot;text_direction&quot;:&quot;horizontal&quot;,&quot;chip_types&quot;:[&quot;header&quot;]},{&quot;fill_id&quot;:&quot;53613b0b17944d3d9e4bab66d5021fb4&quot;,&quot;fill_align&quot;:&quot;cb&quot;,&quot;text_align&quot;:&quot;cb&quot;,&quot;text_direction&quot;:&quot;horizontal&quot;,&quot;chip_types&quot;:[&quot;picture&quot;,&quot;video&quot;],&quot;support_features&quot;:[&quot;collage&quot;,&quot;carousel&quot;]}]]"/>
  <p:tag name="KSO_WM_SLIDE_LAYOUT" val="a_d"/>
  <p:tag name="KSO_WM_SLIDE_LAYOUT_CNT" val="1_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0-06-17T10:55:20&quot;,&quot;maxSize&quot;:{&quot;size1&quot;:71.099999999999994},&quot;minSize&quot;:{&quot;size1&quot;:71.099999999999994},&quot;normalSize&quot;:{&quot;size1&quot;:71.099999999999994},&quot;subLayout&quot;:[{&quot;id&quot;:&quot;2020-06-17T10:55:20&quot;,&quot;margin&quot;:{&quot;bottom&quot;:0,&quot;left&quot;:7.1970000267028809,&quot;right&quot;:7.1970000267028809,&quot;top&quot;:2.1170001029968262},&quot;type&quot;:0},{&quot;id&quot;:&quot;2020-06-17T10:55:20&quot;,&quot;margin&quot;:{&quot;bottom&quot;:1.6929999589920044,&quot;left&quot;:1.6929999589920044,&quot;right&quot;:1.6929999589920044,&quot;top&quot;:1.2699999809265137},&quot;type&quot;:0}],&quot;type&quot;:0}"/>
  <p:tag name="KSO_WM_SLIDE_CAN_ADD_NAVIGATION" val="1"/>
  <p:tag name="KSO_WM_CHIP_GROUPID" val="5e757c8069be4861f5f86138"/>
  <p:tag name="KSO_WM_SLIDE_BK_DARK_LIGHT" val="2"/>
  <p:tag name="KSO_WM_SLIDE_BACKGROUND_TYPE" val="general"/>
  <p:tag name="KSO_WM_SLIDE_SUPPORT_FEATURE_TYPE" val="3"/>
  <p:tag name="KSO_WM_TEMPLATE_ASSEMBLE_XID" val="5ee986149390e3092d7977ce"/>
  <p:tag name="KSO_WM_TEMPLATE_ASSEMBLE_GROUPID" val="5ee986149390e3092d7977c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M_LIMIT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7607_1*i*2"/>
  <p:tag name="KSO_WM_TEMPLATE_CATEGORY" val="diagram"/>
  <p:tag name="KSO_WM_TEMPLATE_INDEX" val="20207607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false,&quot;IsRight&quot;:false,&quot;IsAbs&quot;:false},&quot;DecorateInfoY&quot;:{&quot;IsTop&quot;:false,&quot;IsBottom&quot;:false,&quot;IsAbs&quot;:false},&quot;DecorateInfoW&quot;:{&quot;IsAbs&quot;:true},&quot;DecorateInfoH&quot;:{&quot;IsAbs&quot;:true}}"/>
  <p:tag name="KSO_WM_CHIP_GROUPID" val="5e757c8069be4861f5f86138"/>
  <p:tag name="KSO_WM_CHIP_XID" val="5e757c8069be4861f5f86139"/>
  <p:tag name="KSO_WM_UNIT_FILL_FORE_SCHEMECOLOR_INDEX_BRIGHTNESS" val="0.8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8"/>
  <p:tag name="KSO_WM_TEMPLATE_ASSEMBLE_XID" val="5ee986149390e3092d7977ce"/>
  <p:tag name="KSO_WM_TEMPLATE_ASSEMBLE_GROUPID" val="5ee986149390e3092d7977c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7607_1*a*1"/>
  <p:tag name="KSO_WM_TEMPLATE_CATEGORY" val="diagram"/>
  <p:tag name="KSO_WM_TEMPLATE_INDEX" val="20207607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78b294dcdfae473aa2074f2a3ff03030"/>
  <p:tag name="KSO_WM_ASSEMBLE_CHIP_INDEX" val="75aa8aa4773f48f188105cb45ada8ec2"/>
  <p:tag name="KSO_WM_UNIT_TEXT_FILL_FORE_SCHEMECOLOR_INDEX_BRIGHTNESS" val="0"/>
  <p:tag name="KSO_WM_UNIT_TEXT_FILL_FORE_SCHEMECOLOR_INDEX" val="13"/>
  <p:tag name="KSO_WM_UNIT_TEXT_FILL_TYPE" val="1"/>
  <p:tag name="KSO_WM_TEMPLATE_ASSEMBLE_XID" val="5ee986149390e3092d7977ce"/>
  <p:tag name="KSO_WM_TEMPLATE_ASSEMBLE_GROUPID" val="5ee986149390e3092d7977c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058*1438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07607_1*d*1"/>
  <p:tag name="KSO_WM_TEMPLATE_CATEGORY" val="diagram"/>
  <p:tag name="KSO_WM_TEMPLATE_INDEX" val="20207607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8de81cc6ea264345b3b91524b58d055d"/>
  <p:tag name="KSO_WM_ASSEMBLE_CHIP_INDEX" val="d87d0ab90b0346f3b7e3404612c547d3"/>
  <p:tag name="KSO_WM_UNIT_SUPPORT_UNIT_TYPE" val="[&quot;θ&quot;]"/>
  <p:tag name="KSO_WM_TEMPLATE_ASSEMBLE_XID" val="5ee986149390e3092d7977ce"/>
  <p:tag name="KSO_WM_TEMPLATE_ASSEMBLE_GROUPID" val="5ee986149390e3092d7977ce"/>
</p:tagLst>
</file>

<file path=ppt/theme/theme1.xml><?xml version="1.0" encoding="utf-8"?>
<a:theme xmlns:a="http://schemas.openxmlformats.org/drawingml/2006/main" name="Office 主题​​">
  <a:themeElements>
    <a:clrScheme name="中性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F84D4D"/>
      </a:accent1>
      <a:accent2>
        <a:srgbClr val="FF6B42"/>
      </a:accent2>
      <a:accent3>
        <a:srgbClr val="5BA3EB"/>
      </a:accent3>
      <a:accent4>
        <a:srgbClr val="06BB9A"/>
      </a:accent4>
      <a:accent5>
        <a:srgbClr val="8E7EF0"/>
      </a:accent5>
      <a:accent6>
        <a:srgbClr val="F4B919"/>
      </a:accent6>
      <a:hlink>
        <a:srgbClr val="4472C4"/>
      </a:hlink>
      <a:folHlink>
        <a:srgbClr val="BFBFBF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仓耳渔阳体 W03"/>
        <a:ea typeface=""/>
        <a:cs typeface=""/>
        <a:font script="Jpan" typeface="游ゴシック"/>
        <a:font script="Hang" typeface="맑은 고딕"/>
        <a:font script="Hans" typeface="仓耳渔阳体 W03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仓耳渔阳体 W03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仓耳渔阳体 W03"/>
        <a:ea typeface=""/>
        <a:cs typeface=""/>
        <a:font script="Jpan" typeface="ＭＳ Ｐゴシック"/>
        <a:font script="Hang" typeface="맑은 고딕"/>
        <a:font script="Hans" typeface="仓耳渔阳体 W03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597</Words>
  <Application>Microsoft Office PowerPoint</Application>
  <PresentationFormat>宽屏</PresentationFormat>
  <Paragraphs>94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微软雅黑</vt:lpstr>
      <vt:lpstr>仓耳渔阳体 W03</vt:lpstr>
      <vt:lpstr>隶书</vt:lpstr>
      <vt:lpstr>Arial</vt:lpstr>
      <vt:lpstr>Franklin Gothic Book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胡 彪</cp:lastModifiedBy>
  <cp:revision>36</cp:revision>
  <dcterms:created xsi:type="dcterms:W3CDTF">2021-07-20T09:54:01Z</dcterms:created>
  <dcterms:modified xsi:type="dcterms:W3CDTF">2021-07-21T14:00:26Z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2052-2.5.0.4070</vt:lpwstr>
  </property>
</Properties>
</file>

<file path=docProps/thumbnail.jpeg>
</file>